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92" r:id="rId3"/>
    <p:sldId id="693" r:id="rId4"/>
    <p:sldId id="612" r:id="rId5"/>
    <p:sldId id="633" r:id="rId6"/>
    <p:sldId id="644" r:id="rId7"/>
    <p:sldId id="685" r:id="rId8"/>
    <p:sldId id="646" r:id="rId9"/>
    <p:sldId id="615" r:id="rId10"/>
    <p:sldId id="686" r:id="rId11"/>
    <p:sldId id="687" r:id="rId12"/>
    <p:sldId id="688" r:id="rId13"/>
    <p:sldId id="665" r:id="rId14"/>
    <p:sldId id="666" r:id="rId15"/>
    <p:sldId id="667" r:id="rId16"/>
    <p:sldId id="668" r:id="rId17"/>
    <p:sldId id="637" r:id="rId18"/>
    <p:sldId id="661" r:id="rId19"/>
    <p:sldId id="662" r:id="rId20"/>
    <p:sldId id="669" r:id="rId21"/>
    <p:sldId id="689" r:id="rId22"/>
    <p:sldId id="690" r:id="rId23"/>
    <p:sldId id="643" r:id="rId24"/>
    <p:sldId id="638" r:id="rId25"/>
    <p:sldId id="639" r:id="rId26"/>
    <p:sldId id="664" r:id="rId27"/>
    <p:sldId id="673" r:id="rId28"/>
    <p:sldId id="670" r:id="rId29"/>
    <p:sldId id="671" r:id="rId30"/>
    <p:sldId id="672" r:id="rId31"/>
    <p:sldId id="674" r:id="rId32"/>
    <p:sldId id="691" r:id="rId33"/>
    <p:sldId id="631" r:id="rId34"/>
    <p:sldId id="632" r:id="rId35"/>
    <p:sldId id="675" r:id="rId36"/>
    <p:sldId id="677" r:id="rId37"/>
    <p:sldId id="678" r:id="rId38"/>
    <p:sldId id="679" r:id="rId39"/>
    <p:sldId id="680" r:id="rId40"/>
    <p:sldId id="6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1966" autoAdjust="0"/>
  </p:normalViewPr>
  <p:slideViewPr>
    <p:cSldViewPr snapToGrid="0">
      <p:cViewPr varScale="1">
        <p:scale>
          <a:sx n="98" d="100"/>
          <a:sy n="98" d="100"/>
        </p:scale>
        <p:origin x="804"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4231808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3/6/2024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24E82246-0B3B-E1C6-CE90-30DCE46DFE34}"/>
              </a:ext>
            </a:extLst>
          </p:cNvPr>
          <p:cNvSpPr>
            <a:spLocks noGrp="1"/>
          </p:cNvSpPr>
          <p:nvPr>
            <p:ph type="sldNum" sz="quarter" idx="12"/>
          </p:nvPr>
        </p:nvSpPr>
        <p:spPr/>
        <p:txBody>
          <a:bodyPr/>
          <a:lstStyle/>
          <a:p>
            <a:fld id="{A6EA515B-EB3D-473C-ADE9-FD8348C61D57}" type="slidenum">
              <a:rPr lang="en-US" smtClean="0"/>
              <a:t>10</a:t>
            </a:fld>
            <a:endParaRPr lang="en-US"/>
          </a:p>
        </p:txBody>
      </p:sp>
      <p:pic>
        <p:nvPicPr>
          <p:cNvPr id="8" name="Picture 7"/>
          <p:cNvPicPr>
            <a:picLocks noChangeAspect="1"/>
          </p:cNvPicPr>
          <p:nvPr/>
        </p:nvPicPr>
        <p:blipFill>
          <a:blip r:embed="rId2"/>
          <a:stretch>
            <a:fillRect/>
          </a:stretch>
        </p:blipFill>
        <p:spPr>
          <a:xfrm>
            <a:off x="5232533" y="1466862"/>
            <a:ext cx="6959467" cy="4824241"/>
          </a:xfrm>
          <a:prstGeom prst="rect">
            <a:avLst/>
          </a:prstGeom>
        </p:spPr>
      </p:pic>
    </p:spTree>
    <p:extLst>
      <p:ext uri="{BB962C8B-B14F-4D97-AF65-F5344CB8AC3E}">
        <p14:creationId xmlns:p14="http://schemas.microsoft.com/office/powerpoint/2010/main" val="3776665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 signal-to-noise ratio (SNR) for cardiac pulse band of frequencies. </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sp>
        <p:nvSpPr>
          <p:cNvPr id="4" name="Slide Number Placeholder 3">
            <a:extLst>
              <a:ext uri="{FF2B5EF4-FFF2-40B4-BE49-F238E27FC236}">
                <a16:creationId xmlns:a16="http://schemas.microsoft.com/office/drawing/2014/main" id="{06CD1E0B-1265-35F9-C14C-E8F446938532}"/>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5" name="Picture 4"/>
          <p:cNvPicPr>
            <a:picLocks noChangeAspect="1"/>
          </p:cNvPicPr>
          <p:nvPr/>
        </p:nvPicPr>
        <p:blipFill>
          <a:blip r:embed="rId2"/>
          <a:stretch>
            <a:fillRect/>
          </a:stretch>
        </p:blipFill>
        <p:spPr>
          <a:xfrm>
            <a:off x="5349378" y="1196333"/>
            <a:ext cx="6795750" cy="5168685"/>
          </a:xfrm>
          <a:prstGeom prst="rect">
            <a:avLst/>
          </a:prstGeom>
        </p:spPr>
      </p:pic>
    </p:spTree>
    <p:extLst>
      <p:ext uri="{BB962C8B-B14F-4D97-AF65-F5344CB8AC3E}">
        <p14:creationId xmlns:p14="http://schemas.microsoft.com/office/powerpoint/2010/main" val="416650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F427D122-5ADB-4122-9D3E-E7C74376EE2D}"/>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p:cNvPicPr>
            <a:picLocks noChangeAspect="1"/>
          </p:cNvPicPr>
          <p:nvPr/>
        </p:nvPicPr>
        <p:blipFill>
          <a:blip r:embed="rId2"/>
          <a:stretch>
            <a:fillRect/>
          </a:stretch>
        </p:blipFill>
        <p:spPr>
          <a:xfrm>
            <a:off x="5565913" y="1155012"/>
            <a:ext cx="6626087" cy="5702987"/>
          </a:xfrm>
          <a:prstGeom prst="rect">
            <a:avLst/>
          </a:prstGeom>
        </p:spPr>
      </p:pic>
    </p:spTree>
    <p:extLst>
      <p:ext uri="{BB962C8B-B14F-4D97-AF65-F5344CB8AC3E}">
        <p14:creationId xmlns:p14="http://schemas.microsoft.com/office/powerpoint/2010/main" val="665329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5" name="Picture 4"/>
          <p:cNvPicPr>
            <a:picLocks noChangeAspect="1"/>
          </p:cNvPicPr>
          <p:nvPr/>
        </p:nvPicPr>
        <p:blipFill>
          <a:blip r:embed="rId2"/>
          <a:stretch>
            <a:fillRect/>
          </a:stretch>
        </p:blipFill>
        <p:spPr>
          <a:xfrm>
            <a:off x="6795506" y="1197212"/>
            <a:ext cx="4713155" cy="5515132"/>
          </a:xfrm>
          <a:prstGeom prst="rect">
            <a:avLst/>
          </a:prstGeom>
        </p:spPr>
      </p:pic>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518733" y="1072478"/>
            <a:ext cx="6337365" cy="4146087"/>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TextBox 3"/>
          <p:cNvSpPr txBox="1"/>
          <p:nvPr/>
        </p:nvSpPr>
        <p:spPr>
          <a:xfrm>
            <a:off x="10459132" y="3851807"/>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414529" y="3544030"/>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414529" y="3851807"/>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524544" y="4159584"/>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941657" y="1072478"/>
            <a:ext cx="5079393" cy="5537684"/>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cxnSp>
        <p:nvCxnSpPr>
          <p:cNvPr id="5" name="Straight Arrow Connector 4"/>
          <p:cNvCxnSpPr/>
          <p:nvPr/>
        </p:nvCxnSpPr>
        <p:spPr>
          <a:xfrm>
            <a:off x="7986839" y="2300676"/>
            <a:ext cx="3010237" cy="280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43001" y="1072477"/>
            <a:ext cx="6413098" cy="4275399"/>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835150" y="4255993"/>
            <a:ext cx="4356849" cy="2602007"/>
          </a:xfrm>
          <a:prstGeom prst="rect">
            <a:avLst/>
          </a:prstGeom>
        </p:spPr>
      </p:pic>
      <p:pic>
        <p:nvPicPr>
          <p:cNvPr id="13" name="Picture 12"/>
          <p:cNvPicPr>
            <a:picLocks noChangeAspect="1"/>
          </p:cNvPicPr>
          <p:nvPr/>
        </p:nvPicPr>
        <p:blipFill>
          <a:blip r:embed="rId3"/>
          <a:stretch>
            <a:fillRect/>
          </a:stretch>
        </p:blipFill>
        <p:spPr>
          <a:xfrm>
            <a:off x="7856466" y="0"/>
            <a:ext cx="3092556" cy="419976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4"/>
                <a:stretch>
                  <a:fillRect l="-180" t="-1221" b="-333"/>
                </a:stretch>
              </a:blipFill>
            </p:spPr>
            <p:txBody>
              <a:bodyPr/>
              <a:lstStyle/>
              <a:p>
                <a:r>
                  <a:rPr lang="en-US">
                    <a:noFill/>
                  </a:rPr>
                  <a:t> </a:t>
                </a:r>
              </a:p>
            </p:txBody>
          </p:sp>
        </mc:Fallback>
      </mc:AlternateContent>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649119" y="3183445"/>
            <a:ext cx="489574" cy="563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sp>
        <p:nvSpPr>
          <p:cNvPr id="11" name="Slide Number Placeholder 10">
            <a:extLst>
              <a:ext uri="{FF2B5EF4-FFF2-40B4-BE49-F238E27FC236}">
                <a16:creationId xmlns:a16="http://schemas.microsoft.com/office/drawing/2014/main"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854696" y="4267667"/>
            <a:ext cx="4337304" cy="2590334"/>
          </a:xfrm>
          <a:prstGeom prst="rect">
            <a:avLst/>
          </a:prstGeom>
        </p:spPr>
      </p:pic>
      <p:pic>
        <p:nvPicPr>
          <p:cNvPr id="13" name="Picture 12"/>
          <p:cNvPicPr>
            <a:picLocks noChangeAspect="1"/>
          </p:cNvPicPr>
          <p:nvPr/>
        </p:nvPicPr>
        <p:blipFill>
          <a:blip r:embed="rId3"/>
          <a:stretch>
            <a:fillRect/>
          </a:stretch>
        </p:blipFill>
        <p:spPr>
          <a:xfrm>
            <a:off x="7854696" y="0"/>
            <a:ext cx="3092556" cy="419976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sp>
        <p:nvSpPr>
          <p:cNvPr id="12" name="Slide Number Placeholder 11">
            <a:extLst>
              <a:ext uri="{FF2B5EF4-FFF2-40B4-BE49-F238E27FC236}">
                <a16:creationId xmlns:a16="http://schemas.microsoft.com/office/drawing/2014/main"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2084885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8474138" y="1329785"/>
            <a:ext cx="3660044" cy="4970429"/>
          </a:xfrm>
          <a:prstGeom prst="rect">
            <a:avLst/>
          </a:prstGeom>
        </p:spPr>
      </p:pic>
      <p:pic>
        <p:nvPicPr>
          <p:cNvPr id="10" name="Picture 9"/>
          <p:cNvPicPr>
            <a:picLocks noChangeAspect="1"/>
          </p:cNvPicPr>
          <p:nvPr/>
        </p:nvPicPr>
        <p:blipFill>
          <a:blip r:embed="rId3"/>
          <a:stretch>
            <a:fillRect/>
          </a:stretch>
        </p:blipFill>
        <p:spPr>
          <a:xfrm>
            <a:off x="4565861" y="1329786"/>
            <a:ext cx="3660044" cy="4970429"/>
          </a:xfrm>
          <a:prstGeom prst="rect">
            <a:avLst/>
          </a:prstGeom>
        </p:spPr>
      </p:pic>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4"/>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3" name="Slide Number Placeholder 2">
            <a:extLst>
              <a:ext uri="{FF2B5EF4-FFF2-40B4-BE49-F238E27FC236}">
                <a16:creationId xmlns:a16="http://schemas.microsoft.com/office/drawing/2014/main"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143219"/>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933398" y="3420218"/>
            <a:ext cx="658258" cy="369332"/>
          </a:xfrm>
          <a:prstGeom prst="rect">
            <a:avLst/>
          </a:prstGeom>
        </p:spPr>
        <p:txBody>
          <a:bodyPr wrap="none">
            <a:spAutoFit/>
          </a:bodyPr>
          <a:lstStyle/>
          <a:p>
            <a:pPr algn="ctr"/>
            <a:r>
              <a:rPr lang="en-US" dirty="0">
                <a:solidFill>
                  <a:prstClr val="white"/>
                </a:solidFill>
                <a:latin typeface="Calibri" panose="020F0502020204030204"/>
              </a:rPr>
              <a:t>After</a:t>
            </a:r>
            <a:endParaRPr lang="en-US" dirty="0"/>
          </a:p>
        </p:txBody>
      </p:sp>
      <p:sp>
        <p:nvSpPr>
          <p:cNvPr id="10" name="Rectangle 9"/>
          <p:cNvSpPr/>
          <p:nvPr/>
        </p:nvSpPr>
        <p:spPr>
          <a:xfrm>
            <a:off x="2248065" y="3420218"/>
            <a:ext cx="803105" cy="369332"/>
          </a:xfrm>
          <a:prstGeom prst="rect">
            <a:avLst/>
          </a:prstGeom>
        </p:spPr>
        <p:txBody>
          <a:bodyPr wrap="none">
            <a:spAutoFit/>
          </a:bodyPr>
          <a:lstStyle/>
          <a:p>
            <a:pPr algn="ctr"/>
            <a:r>
              <a:rPr lang="en-US" dirty="0">
                <a:solidFill>
                  <a:prstClr val="white"/>
                </a:solidFill>
                <a:latin typeface="Calibri" panose="020F0502020204030204"/>
              </a:rPr>
              <a:t>Before</a:t>
            </a:r>
            <a:endParaRPr lang="en-US" dirty="0"/>
          </a:p>
        </p:txBody>
      </p:sp>
      <p:sp>
        <p:nvSpPr>
          <p:cNvPr id="15" name="Content Placeholder 2">
            <a:extLst>
              <a:ext uri="{FF2B5EF4-FFF2-40B4-BE49-F238E27FC236}">
                <a16:creationId xmlns:a16="http://schemas.microsoft.com/office/drawing/2014/main" id="{E0330BC5-20EF-FFFB-AEB3-C32FDE22EE41}"/>
              </a:ext>
            </a:extLst>
          </p:cNvPr>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 only a few, if any, peaks/vertical lines will remain</a:t>
            </a:r>
          </a:p>
          <a:p>
            <a:pPr lvl="1"/>
            <a:r>
              <a:rPr lang="en-US" dirty="0">
                <a:latin typeface="Calibri" panose="020F0502020204030204" pitchFamily="34" charset="0"/>
              </a:rPr>
              <a:t>The noise that remains is due to participant motion</a:t>
            </a:r>
          </a:p>
        </p:txBody>
      </p:sp>
      <p:sp>
        <p:nvSpPr>
          <p:cNvPr id="6" name="Slide Number Placeholder 5">
            <a:extLst>
              <a:ext uri="{FF2B5EF4-FFF2-40B4-BE49-F238E27FC236}">
                <a16:creationId xmlns:a16="http://schemas.microsoft.com/office/drawing/2014/main" id="{D04811A1-71A3-4CB3-2171-6FC280042FCC}"/>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13" name="Picture 12"/>
          <p:cNvPicPr>
            <a:picLocks noChangeAspect="1"/>
          </p:cNvPicPr>
          <p:nvPr/>
        </p:nvPicPr>
        <p:blipFill>
          <a:blip r:embed="rId2"/>
          <a:stretch>
            <a:fillRect/>
          </a:stretch>
        </p:blipFill>
        <p:spPr>
          <a:xfrm>
            <a:off x="785613" y="3884178"/>
            <a:ext cx="5016137" cy="2995749"/>
          </a:xfrm>
          <a:prstGeom prst="rect">
            <a:avLst/>
          </a:prstGeom>
        </p:spPr>
      </p:pic>
      <p:pic>
        <p:nvPicPr>
          <p:cNvPr id="14" name="Picture 13"/>
          <p:cNvPicPr>
            <a:picLocks noChangeAspect="1"/>
          </p:cNvPicPr>
          <p:nvPr/>
        </p:nvPicPr>
        <p:blipFill>
          <a:blip r:embed="rId3"/>
          <a:stretch>
            <a:fillRect/>
          </a:stretch>
        </p:blipFill>
        <p:spPr>
          <a:xfrm>
            <a:off x="6125498" y="3884177"/>
            <a:ext cx="5016137" cy="2995749"/>
          </a:xfrm>
          <a:prstGeom prst="rect">
            <a:avLst/>
          </a:prstGeom>
        </p:spPr>
      </p:pic>
    </p:spTree>
    <p:extLst>
      <p:ext uri="{BB962C8B-B14F-4D97-AF65-F5344CB8AC3E}">
        <p14:creationId xmlns:p14="http://schemas.microsoft.com/office/powerpoint/2010/main" val="1913427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sp>
        <p:nvSpPr>
          <p:cNvPr id="14" name="TextBox 5">
            <a:extLst>
              <a:ext uri="{FF2B5EF4-FFF2-40B4-BE49-F238E27FC236}">
                <a16:creationId xmlns:a16="http://schemas.microsoft.com/office/drawing/2014/main" id="{7015CBA7-B8C6-9CE3-9602-A8C119F28DD1}"/>
              </a:ext>
            </a:extLst>
          </p:cNvPr>
          <p:cNvSpPr txBox="1"/>
          <p:nvPr/>
        </p:nvSpPr>
        <p:spPr>
          <a:xfrm>
            <a:off x="150584" y="2037427"/>
            <a:ext cx="449656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Same plots as on previous slides, but with both wavelengths side by side</a:t>
            </a:r>
          </a:p>
        </p:txBody>
      </p:sp>
      <p:sp>
        <p:nvSpPr>
          <p:cNvPr id="6" name="Slide Number Placeholder 5">
            <a:extLst>
              <a:ext uri="{FF2B5EF4-FFF2-40B4-BE49-F238E27FC236}">
                <a16:creationId xmlns:a16="http://schemas.microsoft.com/office/drawing/2014/main" id="{DB13ADF0-0C57-13B3-799B-518011B1DD36}"/>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7" name="Picture 6"/>
          <p:cNvPicPr>
            <a:picLocks noChangeAspect="1"/>
          </p:cNvPicPr>
          <p:nvPr/>
        </p:nvPicPr>
        <p:blipFill>
          <a:blip r:embed="rId2"/>
          <a:stretch>
            <a:fillRect/>
          </a:stretch>
        </p:blipFill>
        <p:spPr>
          <a:xfrm>
            <a:off x="5772761" y="1306691"/>
            <a:ext cx="6240414" cy="4976255"/>
          </a:xfrm>
          <a:prstGeom prst="rect">
            <a:avLst/>
          </a:prstGeom>
        </p:spPr>
      </p:pic>
      <p:pic>
        <p:nvPicPr>
          <p:cNvPr id="8" name="Picture 7"/>
          <p:cNvPicPr>
            <a:picLocks noChangeAspect="1"/>
          </p:cNvPicPr>
          <p:nvPr/>
        </p:nvPicPr>
        <p:blipFill>
          <a:blip r:embed="rId3"/>
          <a:stretch>
            <a:fillRect/>
          </a:stretch>
        </p:blipFill>
        <p:spPr>
          <a:xfrm>
            <a:off x="112691" y="3093187"/>
            <a:ext cx="5556589" cy="3189759"/>
          </a:xfrm>
          <a:prstGeom prst="rect">
            <a:avLst/>
          </a:prstGeom>
        </p:spPr>
      </p:pic>
    </p:spTree>
    <p:extLst>
      <p:ext uri="{BB962C8B-B14F-4D97-AF65-F5344CB8AC3E}">
        <p14:creationId xmlns:p14="http://schemas.microsoft.com/office/powerpoint/2010/main" val="221289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474896" y="679730"/>
            <a:ext cx="3213870" cy="2852044"/>
          </a:xfrm>
          <a:prstGeom prst="rect">
            <a:avLst/>
          </a:prstGeom>
        </p:spPr>
      </p:pic>
      <p:pic>
        <p:nvPicPr>
          <p:cNvPr id="10" name="Picture 9"/>
          <p:cNvPicPr>
            <a:picLocks noChangeAspect="1"/>
          </p:cNvPicPr>
          <p:nvPr/>
        </p:nvPicPr>
        <p:blipFill>
          <a:blip r:embed="rId3"/>
          <a:stretch>
            <a:fillRect/>
          </a:stretch>
        </p:blipFill>
        <p:spPr>
          <a:xfrm>
            <a:off x="7795296" y="473320"/>
            <a:ext cx="4396703" cy="610550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sp>
        <p:nvSpPr>
          <p:cNvPr id="7" name="Content Placeholder 2"/>
          <p:cNvSpPr>
            <a:spLocks noGrp="1"/>
          </p:cNvSpPr>
          <p:nvPr>
            <p:ph idx="1"/>
          </p:nvPr>
        </p:nvSpPr>
        <p:spPr>
          <a:xfrm>
            <a:off x="4930" y="1321892"/>
            <a:ext cx="4583254" cy="2299440"/>
          </a:xfrm>
        </p:spPr>
        <p:txBody>
          <a:bodyPr>
            <a:normAutofit fontScale="92500" lnSpcReduction="10000"/>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data</a:t>
            </a:r>
          </a:p>
          <a:p>
            <a:pPr lvl="1"/>
            <a:r>
              <a:rPr lang="en-US" dirty="0">
                <a:latin typeface="Calibri" panose="020F0502020204030204" pitchFamily="34" charset="0"/>
              </a:rPr>
              <a:t>Note: this is a cropped version of figure 1 from slide 19</a:t>
            </a:r>
          </a:p>
        </p:txBody>
      </p:sp>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('Segmented_MNI152nl_on_MNI111_nifti',[],‘</a:t>
            </a:r>
            <a:r>
              <a:rPr lang="en-US" sz="1200" b="1">
                <a:latin typeface="Courier New" panose="02070309020205020404" pitchFamily="49" charset="0"/>
                <a:cs typeface="Courier New" panose="02070309020205020404" pitchFamily="49" charset="0"/>
              </a:rPr>
              <a:t>nii');</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3" name="Slide Number Placeholder 2">
            <a:extLst>
              <a:ext uri="{FF2B5EF4-FFF2-40B4-BE49-F238E27FC236}">
                <a16:creationId xmlns:a16="http://schemas.microsoft.com/office/drawing/2014/main"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4" name="Picture 3"/>
          <p:cNvPicPr>
            <a:picLocks noChangeAspect="1"/>
          </p:cNvPicPr>
          <p:nvPr/>
        </p:nvPicPr>
        <p:blipFill>
          <a:blip r:embed="rId4"/>
          <a:stretch>
            <a:fillRect/>
          </a:stretch>
        </p:blipFill>
        <p:spPr>
          <a:xfrm>
            <a:off x="7349258" y="4818679"/>
            <a:ext cx="4842742" cy="2039321"/>
          </a:xfrm>
          <a:prstGeom prst="rect">
            <a:avLst/>
          </a:prstGeom>
        </p:spPr>
      </p:pic>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a16="http://schemas.microsoft.com/office/drawing/2014/main"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5" name="Picture 4"/>
          <p:cNvPicPr>
            <a:picLocks noChangeAspect="1"/>
          </p:cNvPicPr>
          <p:nvPr/>
        </p:nvPicPr>
        <p:blipFill>
          <a:blip r:embed="rId2"/>
          <a:stretch>
            <a:fillRect/>
          </a:stretch>
        </p:blipFill>
        <p:spPr>
          <a:xfrm>
            <a:off x="7577182" y="0"/>
            <a:ext cx="4081415" cy="1718720"/>
          </a:xfrm>
          <a:prstGeom prst="rect">
            <a:avLst/>
          </a:prstGeom>
        </p:spPr>
      </p:pic>
      <p:pic>
        <p:nvPicPr>
          <p:cNvPr id="6" name="Picture 5"/>
          <p:cNvPicPr>
            <a:picLocks noChangeAspect="1"/>
          </p:cNvPicPr>
          <p:nvPr/>
        </p:nvPicPr>
        <p:blipFill>
          <a:blip r:embed="rId3"/>
          <a:stretch>
            <a:fillRect/>
          </a:stretch>
        </p:blipFill>
        <p:spPr>
          <a:xfrm>
            <a:off x="7577180" y="1720894"/>
            <a:ext cx="4081416" cy="1718720"/>
          </a:xfrm>
          <a:prstGeom prst="rect">
            <a:avLst/>
          </a:prstGeom>
        </p:spPr>
      </p:pic>
      <p:pic>
        <p:nvPicPr>
          <p:cNvPr id="7" name="Picture 6"/>
          <p:cNvPicPr>
            <a:picLocks noChangeAspect="1"/>
          </p:cNvPicPr>
          <p:nvPr/>
        </p:nvPicPr>
        <p:blipFill>
          <a:blip r:embed="rId4"/>
          <a:stretch>
            <a:fillRect/>
          </a:stretch>
        </p:blipFill>
        <p:spPr>
          <a:xfrm>
            <a:off x="7570887" y="3431577"/>
            <a:ext cx="4087709" cy="1721370"/>
          </a:xfrm>
          <a:prstGeom prst="rect">
            <a:avLst/>
          </a:prstGeom>
        </p:spPr>
      </p:pic>
      <p:pic>
        <p:nvPicPr>
          <p:cNvPr id="10" name="Picture 9"/>
          <p:cNvPicPr>
            <a:picLocks noChangeAspect="1"/>
          </p:cNvPicPr>
          <p:nvPr/>
        </p:nvPicPr>
        <p:blipFill>
          <a:blip r:embed="rId5"/>
          <a:stretch>
            <a:fillRect/>
          </a:stretch>
        </p:blipFill>
        <p:spPr>
          <a:xfrm>
            <a:off x="7570887" y="5136630"/>
            <a:ext cx="4087709" cy="1721370"/>
          </a:xfrm>
          <a:prstGeom prst="rect">
            <a:avLst/>
          </a:prstGeom>
        </p:spPr>
      </p:pic>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424739" y="319163"/>
            <a:ext cx="3840846"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3"/>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sp>
        <p:nvSpPr>
          <p:cNvPr id="5" name="Slide Number Placeholder 4">
            <a:extLst>
              <a:ext uri="{FF2B5EF4-FFF2-40B4-BE49-F238E27FC236}">
                <a16:creationId xmlns:a16="http://schemas.microsoft.com/office/drawing/2014/main"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424738" y="11666"/>
            <a:ext cx="3840846"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3" name="Slide Number Placeholder 2">
            <a:extLst>
              <a:ext uri="{FF2B5EF4-FFF2-40B4-BE49-F238E27FC236}">
                <a16:creationId xmlns:a16="http://schemas.microsoft.com/office/drawing/2014/main"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4" name="Picture 3"/>
          <p:cNvPicPr>
            <a:picLocks noChangeAspect="1"/>
          </p:cNvPicPr>
          <p:nvPr/>
        </p:nvPicPr>
        <p:blipFill>
          <a:blip r:embed="rId3"/>
          <a:stretch>
            <a:fillRect/>
          </a:stretch>
        </p:blipFill>
        <p:spPr>
          <a:xfrm>
            <a:off x="7424738" y="1745277"/>
            <a:ext cx="3840846" cy="1617414"/>
          </a:xfrm>
          <a:prstGeom prst="rect">
            <a:avLst/>
          </a:prstGeom>
        </p:spPr>
      </p:pic>
      <p:pic>
        <p:nvPicPr>
          <p:cNvPr id="9" name="Picture 8"/>
          <p:cNvPicPr>
            <a:picLocks noChangeAspect="1"/>
          </p:cNvPicPr>
          <p:nvPr/>
        </p:nvPicPr>
        <p:blipFill>
          <a:blip r:embed="rId4"/>
          <a:stretch>
            <a:fillRect/>
          </a:stretch>
        </p:blipFill>
        <p:spPr>
          <a:xfrm>
            <a:off x="7424738" y="3510903"/>
            <a:ext cx="3837899" cy="1616173"/>
          </a:xfrm>
          <a:prstGeom prst="rect">
            <a:avLst/>
          </a:prstGeom>
        </p:spPr>
      </p:pic>
      <p:pic>
        <p:nvPicPr>
          <p:cNvPr id="10" name="Picture 9"/>
          <p:cNvPicPr>
            <a:picLocks noChangeAspect="1"/>
          </p:cNvPicPr>
          <p:nvPr/>
        </p:nvPicPr>
        <p:blipFill>
          <a:blip r:embed="rId5"/>
          <a:stretch>
            <a:fillRect/>
          </a:stretch>
        </p:blipFill>
        <p:spPr>
          <a:xfrm>
            <a:off x="7424737" y="5241827"/>
            <a:ext cx="3837899" cy="1616173"/>
          </a:xfrm>
          <a:prstGeom prst="rect">
            <a:avLst/>
          </a:prstGeom>
        </p:spPr>
      </p:pic>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501133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5" name="Slide Number Placeholder 4">
            <a:extLst>
              <a:ext uri="{FF2B5EF4-FFF2-40B4-BE49-F238E27FC236}">
                <a16:creationId xmlns:a16="http://schemas.microsoft.com/office/drawing/2014/main"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16" name="Picture 15"/>
          <p:cNvPicPr>
            <a:picLocks noChangeAspect="1"/>
          </p:cNvPicPr>
          <p:nvPr/>
        </p:nvPicPr>
        <p:blipFill>
          <a:blip r:embed="rId2"/>
          <a:stretch>
            <a:fillRect/>
          </a:stretch>
        </p:blipFill>
        <p:spPr>
          <a:xfrm>
            <a:off x="7424738" y="11666"/>
            <a:ext cx="3840846" cy="1617414"/>
          </a:xfrm>
          <a:prstGeom prst="rect">
            <a:avLst/>
          </a:prstGeom>
        </p:spPr>
      </p:pic>
      <p:pic>
        <p:nvPicPr>
          <p:cNvPr id="7" name="Picture 6"/>
          <p:cNvPicPr>
            <a:picLocks noChangeAspect="1"/>
          </p:cNvPicPr>
          <p:nvPr/>
        </p:nvPicPr>
        <p:blipFill>
          <a:blip r:embed="rId3"/>
          <a:stretch>
            <a:fillRect/>
          </a:stretch>
        </p:blipFill>
        <p:spPr>
          <a:xfrm>
            <a:off x="7494831" y="1756039"/>
            <a:ext cx="3770753" cy="1587897"/>
          </a:xfrm>
          <a:prstGeom prst="rect">
            <a:avLst/>
          </a:prstGeom>
        </p:spPr>
      </p:pic>
      <p:pic>
        <p:nvPicPr>
          <p:cNvPr id="9" name="Picture 8"/>
          <p:cNvPicPr>
            <a:picLocks noChangeAspect="1"/>
          </p:cNvPicPr>
          <p:nvPr/>
        </p:nvPicPr>
        <p:blipFill>
          <a:blip r:embed="rId4"/>
          <a:stretch>
            <a:fillRect/>
          </a:stretch>
        </p:blipFill>
        <p:spPr>
          <a:xfrm>
            <a:off x="7424738" y="3510283"/>
            <a:ext cx="3840846" cy="1617414"/>
          </a:xfrm>
          <a:prstGeom prst="rect">
            <a:avLst/>
          </a:prstGeom>
        </p:spPr>
      </p:pic>
      <p:pic>
        <p:nvPicPr>
          <p:cNvPr id="10" name="Picture 9"/>
          <p:cNvPicPr>
            <a:picLocks noChangeAspect="1"/>
          </p:cNvPicPr>
          <p:nvPr/>
        </p:nvPicPr>
        <p:blipFill>
          <a:blip r:embed="rId5"/>
          <a:stretch>
            <a:fillRect/>
          </a:stretch>
        </p:blipFill>
        <p:spPr>
          <a:xfrm>
            <a:off x="7424738" y="5240586"/>
            <a:ext cx="3840846" cy="1617414"/>
          </a:xfrm>
          <a:prstGeom prst="rect">
            <a:avLst/>
          </a:prstGeom>
        </p:spPr>
      </p:pic>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3497"/>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3" name="Slide Number Placeholder 2">
            <a:extLst>
              <a:ext uri="{FF2B5EF4-FFF2-40B4-BE49-F238E27FC236}">
                <a16:creationId xmlns:a16="http://schemas.microsoft.com/office/drawing/2014/main"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15" name="Picture 14"/>
          <p:cNvPicPr>
            <a:picLocks noChangeAspect="1"/>
          </p:cNvPicPr>
          <p:nvPr/>
        </p:nvPicPr>
        <p:blipFill>
          <a:blip r:embed="rId2"/>
          <a:stretch>
            <a:fillRect/>
          </a:stretch>
        </p:blipFill>
        <p:spPr>
          <a:xfrm>
            <a:off x="7424738" y="11666"/>
            <a:ext cx="3840846" cy="1617414"/>
          </a:xfrm>
          <a:prstGeom prst="rect">
            <a:avLst/>
          </a:prstGeom>
        </p:spPr>
      </p:pic>
      <p:pic>
        <p:nvPicPr>
          <p:cNvPr id="4" name="Picture 3"/>
          <p:cNvPicPr>
            <a:picLocks noChangeAspect="1"/>
          </p:cNvPicPr>
          <p:nvPr/>
        </p:nvPicPr>
        <p:blipFill>
          <a:blip r:embed="rId3"/>
          <a:stretch>
            <a:fillRect/>
          </a:stretch>
        </p:blipFill>
        <p:spPr>
          <a:xfrm>
            <a:off x="7419373" y="1740151"/>
            <a:ext cx="3846211" cy="1619673"/>
          </a:xfrm>
          <a:prstGeom prst="rect">
            <a:avLst/>
          </a:prstGeom>
        </p:spPr>
      </p:pic>
      <p:pic>
        <p:nvPicPr>
          <p:cNvPr id="10" name="Picture 9"/>
          <p:cNvPicPr>
            <a:picLocks noChangeAspect="1"/>
          </p:cNvPicPr>
          <p:nvPr/>
        </p:nvPicPr>
        <p:blipFill>
          <a:blip r:embed="rId4"/>
          <a:stretch>
            <a:fillRect/>
          </a:stretch>
        </p:blipFill>
        <p:spPr>
          <a:xfrm>
            <a:off x="7419373" y="3507747"/>
            <a:ext cx="3846211" cy="1619673"/>
          </a:xfrm>
          <a:prstGeom prst="rect">
            <a:avLst/>
          </a:prstGeom>
        </p:spPr>
      </p:pic>
      <p:pic>
        <p:nvPicPr>
          <p:cNvPr id="16" name="Picture 15"/>
          <p:cNvPicPr>
            <a:picLocks noChangeAspect="1"/>
          </p:cNvPicPr>
          <p:nvPr/>
        </p:nvPicPr>
        <p:blipFill>
          <a:blip r:embed="rId5"/>
          <a:stretch>
            <a:fillRect/>
          </a:stretch>
        </p:blipFill>
        <p:spPr>
          <a:xfrm>
            <a:off x="7419372" y="5238327"/>
            <a:ext cx="3846211" cy="1619673"/>
          </a:xfrm>
          <a:prstGeom prst="rect">
            <a:avLst/>
          </a:prstGeom>
        </p:spPr>
      </p:pic>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visualize the data. First by itself, then on top of the underlay and volumetric info. Then, set scaling and thresholding parameters to hone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15" name="TextBox 14"/>
          <p:cNvSpPr txBox="1"/>
          <p:nvPr/>
        </p:nvSpPr>
        <p:spPr>
          <a:xfrm>
            <a:off x="559010" y="5073368"/>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20033"/>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58607"/>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5" name="Slide Number Placeholder 4">
            <a:extLst>
              <a:ext uri="{FF2B5EF4-FFF2-40B4-BE49-F238E27FC236}">
                <a16:creationId xmlns:a16="http://schemas.microsoft.com/office/drawing/2014/main" id="{DEDE2098-0C8E-C956-8687-4097F9DEFE8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10" name="Picture 9"/>
          <p:cNvPicPr>
            <a:picLocks noChangeAspect="1"/>
          </p:cNvPicPr>
          <p:nvPr/>
        </p:nvPicPr>
        <p:blipFill>
          <a:blip r:embed="rId3"/>
          <a:stretch>
            <a:fillRect/>
          </a:stretch>
        </p:blipFill>
        <p:spPr>
          <a:xfrm>
            <a:off x="7862066" y="793499"/>
            <a:ext cx="4329934" cy="1827781"/>
          </a:xfrm>
          <a:prstGeom prst="rect">
            <a:avLst/>
          </a:prstGeom>
        </p:spPr>
      </p:pic>
      <p:pic>
        <p:nvPicPr>
          <p:cNvPr id="11" name="Picture 10"/>
          <p:cNvPicPr>
            <a:picLocks noChangeAspect="1"/>
          </p:cNvPicPr>
          <p:nvPr/>
        </p:nvPicPr>
        <p:blipFill>
          <a:blip r:embed="rId4"/>
          <a:stretch>
            <a:fillRect/>
          </a:stretch>
        </p:blipFill>
        <p:spPr>
          <a:xfrm>
            <a:off x="7862066" y="2802616"/>
            <a:ext cx="4329934" cy="1827781"/>
          </a:xfrm>
          <a:prstGeom prst="rect">
            <a:avLst/>
          </a:prstGeom>
        </p:spPr>
      </p:pic>
      <p:pic>
        <p:nvPicPr>
          <p:cNvPr id="12" name="Picture 11"/>
          <p:cNvPicPr>
            <a:picLocks noChangeAspect="1"/>
          </p:cNvPicPr>
          <p:nvPr/>
        </p:nvPicPr>
        <p:blipFill>
          <a:blip r:embed="rId5"/>
          <a:stretch>
            <a:fillRect/>
          </a:stretch>
        </p:blipFill>
        <p:spPr>
          <a:xfrm>
            <a:off x="7862066" y="5030219"/>
            <a:ext cx="4329934" cy="1827781"/>
          </a:xfrm>
          <a:prstGeom prst="rect">
            <a:avLst/>
          </a:prstGeom>
        </p:spPr>
      </p:pic>
    </p:spTree>
    <p:extLst>
      <p:ext uri="{BB962C8B-B14F-4D97-AF65-F5344CB8AC3E}">
        <p14:creationId xmlns:p14="http://schemas.microsoft.com/office/powerpoint/2010/main" val="265580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a16="http://schemas.microsoft.com/office/drawing/2014/main"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a16="http://schemas.microsoft.com/office/drawing/2014/main"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302213" y="1851247"/>
            <a:ext cx="4206447" cy="4112970"/>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sp>
        <p:nvSpPr>
          <p:cNvPr id="3" name="TextBox 2">
            <a:extLst>
              <a:ext uri="{FF2B5EF4-FFF2-40B4-BE49-F238E27FC236}">
                <a16:creationId xmlns:a16="http://schemas.microsoft.com/office/drawing/2014/main"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a16="http://schemas.microsoft.com/office/drawing/2014/main"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660228" y="3178827"/>
            <a:ext cx="3660352" cy="1397120"/>
          </a:xfrm>
          <a:prstGeom prst="rect">
            <a:avLst/>
          </a:prstGeom>
        </p:spPr>
      </p:pic>
      <p:pic>
        <p:nvPicPr>
          <p:cNvPr id="5" name="Picture 4"/>
          <p:cNvPicPr>
            <a:picLocks noChangeAspect="1"/>
          </p:cNvPicPr>
          <p:nvPr/>
        </p:nvPicPr>
        <p:blipFill>
          <a:blip r:embed="rId3"/>
          <a:stretch>
            <a:fillRect/>
          </a:stretch>
        </p:blipFill>
        <p:spPr>
          <a:xfrm>
            <a:off x="8836503" y="1505861"/>
            <a:ext cx="1307802" cy="1673987"/>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sp>
        <p:nvSpPr>
          <p:cNvPr id="12" name="TextBox 11">
            <a:extLst>
              <a:ext uri="{FF2B5EF4-FFF2-40B4-BE49-F238E27FC236}">
                <a16:creationId xmlns:a16="http://schemas.microsoft.com/office/drawing/2014/main"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a16="http://schemas.microsoft.com/office/drawing/2014/main"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a16="http://schemas.microsoft.com/office/drawing/2014/main"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a16="http://schemas.microsoft.com/office/drawing/2014/main"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id="{6C51A210-C21C-2E4D-DC31-AFFB675CBFE2}"/>
              </a:ext>
            </a:extLst>
          </p:cNvPr>
          <p:cNvSpPr txBox="1"/>
          <p:nvPr/>
        </p:nvSpPr>
        <p:spPr>
          <a:xfrm>
            <a:off x="724459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a16="http://schemas.microsoft.com/office/drawing/2014/main"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a16="http://schemas.microsoft.com/office/drawing/2014/main"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a16="http://schemas.microsoft.com/office/drawing/2014/main"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a16="http://schemas.microsoft.com/office/drawing/2014/main"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a16="http://schemas.microsoft.com/office/drawing/2014/main"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a16="http://schemas.microsoft.com/office/drawing/2014/main"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8" name="Picture 7"/>
          <p:cNvPicPr>
            <a:picLocks noChangeAspect="1"/>
          </p:cNvPicPr>
          <p:nvPr/>
        </p:nvPicPr>
        <p:blipFill>
          <a:blip r:embed="rId4"/>
          <a:stretch>
            <a:fillRect/>
          </a:stretch>
        </p:blipFill>
        <p:spPr>
          <a:xfrm>
            <a:off x="10490855" y="5071422"/>
            <a:ext cx="1585934" cy="1400346"/>
          </a:xfrm>
          <a:prstGeom prst="rect">
            <a:avLst/>
          </a:prstGeom>
        </p:spPr>
      </p:pic>
      <p:pic>
        <p:nvPicPr>
          <p:cNvPr id="9" name="Picture 8"/>
          <p:cNvPicPr>
            <a:picLocks noChangeAspect="1"/>
          </p:cNvPicPr>
          <p:nvPr/>
        </p:nvPicPr>
        <p:blipFill>
          <a:blip r:embed="rId5"/>
          <a:stretch>
            <a:fillRect/>
          </a:stretch>
        </p:blipFill>
        <p:spPr>
          <a:xfrm>
            <a:off x="8696637" y="5077242"/>
            <a:ext cx="1579343" cy="1394526"/>
          </a:xfrm>
          <a:prstGeom prst="rect">
            <a:avLst/>
          </a:prstGeom>
        </p:spPr>
      </p:pic>
      <p:pic>
        <p:nvPicPr>
          <p:cNvPr id="10" name="Picture 9"/>
          <p:cNvPicPr>
            <a:picLocks noChangeAspect="1"/>
          </p:cNvPicPr>
          <p:nvPr/>
        </p:nvPicPr>
        <p:blipFill>
          <a:blip r:embed="rId6"/>
          <a:stretch>
            <a:fillRect/>
          </a:stretch>
        </p:blipFill>
        <p:spPr>
          <a:xfrm>
            <a:off x="6898856" y="5074580"/>
            <a:ext cx="1582357" cy="1397188"/>
          </a:xfrm>
          <a:prstGeom prst="rect">
            <a:avLst/>
          </a:prstGeom>
        </p:spPr>
      </p:pic>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pic>
        <p:nvPicPr>
          <p:cNvPr id="4" name="Picture 3"/>
          <p:cNvPicPr>
            <a:picLocks noChangeAspect="1"/>
          </p:cNvPicPr>
          <p:nvPr/>
        </p:nvPicPr>
        <p:blipFill>
          <a:blip r:embed="rId2"/>
          <a:stretch>
            <a:fillRect/>
          </a:stretch>
        </p:blipFill>
        <p:spPr>
          <a:xfrm>
            <a:off x="5881363" y="1936559"/>
            <a:ext cx="1575877" cy="1391466"/>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14" name="TextBox 13">
            <a:extLst>
              <a:ext uri="{FF2B5EF4-FFF2-40B4-BE49-F238E27FC236}">
                <a16:creationId xmlns:a16="http://schemas.microsoft.com/office/drawing/2014/main"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a16="http://schemas.microsoft.com/office/drawing/2014/main"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3" name="TextBox 32">
            <a:extLst>
              <a:ext uri="{FF2B5EF4-FFF2-40B4-BE49-F238E27FC236}">
                <a16:creationId xmlns:a16="http://schemas.microsoft.com/office/drawing/2014/main"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6" name="TextBox 35">
            <a:extLst>
              <a:ext uri="{FF2B5EF4-FFF2-40B4-BE49-F238E27FC236}">
                <a16:creationId xmlns:a16="http://schemas.microsoft.com/office/drawing/2014/main"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7" name="TextBox 36">
            <a:extLst>
              <a:ext uri="{FF2B5EF4-FFF2-40B4-BE49-F238E27FC236}">
                <a16:creationId xmlns:a16="http://schemas.microsoft.com/office/drawing/2014/main"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a16="http://schemas.microsoft.com/office/drawing/2014/main"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a16="http://schemas.microsoft.com/office/drawing/2014/main"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a16="http://schemas.microsoft.com/office/drawing/2014/main"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a16="http://schemas.microsoft.com/office/drawing/2014/main"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a16="http://schemas.microsoft.com/office/drawing/2014/main"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7" name="Picture 6"/>
          <p:cNvPicPr>
            <a:picLocks noChangeAspect="1"/>
          </p:cNvPicPr>
          <p:nvPr/>
        </p:nvPicPr>
        <p:blipFill>
          <a:blip r:embed="rId3"/>
          <a:stretch>
            <a:fillRect/>
          </a:stretch>
        </p:blipFill>
        <p:spPr>
          <a:xfrm>
            <a:off x="7450182" y="3307785"/>
            <a:ext cx="1588390" cy="1402515"/>
          </a:xfrm>
          <a:prstGeom prst="rect">
            <a:avLst/>
          </a:prstGeom>
        </p:spPr>
      </p:pic>
      <p:pic>
        <p:nvPicPr>
          <p:cNvPr id="9" name="Picture 8"/>
          <p:cNvPicPr>
            <a:picLocks noChangeAspect="1"/>
          </p:cNvPicPr>
          <p:nvPr/>
        </p:nvPicPr>
        <p:blipFill>
          <a:blip r:embed="rId4"/>
          <a:stretch>
            <a:fillRect/>
          </a:stretch>
        </p:blipFill>
        <p:spPr>
          <a:xfrm>
            <a:off x="5892792" y="4490132"/>
            <a:ext cx="1564448" cy="1381374"/>
          </a:xfrm>
          <a:prstGeom prst="rect">
            <a:avLst/>
          </a:prstGeom>
        </p:spPr>
      </p:pic>
      <p:pic>
        <p:nvPicPr>
          <p:cNvPr id="10" name="Picture 9"/>
          <p:cNvPicPr>
            <a:picLocks noChangeAspect="1"/>
          </p:cNvPicPr>
          <p:nvPr/>
        </p:nvPicPr>
        <p:blipFill>
          <a:blip r:embed="rId5"/>
          <a:stretch>
            <a:fillRect/>
          </a:stretch>
        </p:blipFill>
        <p:spPr>
          <a:xfrm>
            <a:off x="7445384" y="5350826"/>
            <a:ext cx="1593187" cy="1406750"/>
          </a:xfrm>
          <a:prstGeom prst="rect">
            <a:avLst/>
          </a:prstGeom>
        </p:spPr>
      </p:pic>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90748" y="1556857"/>
            <a:ext cx="2553227" cy="225444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a16="http://schemas.microsoft.com/office/drawing/2014/main"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8" name="TextBox 17">
            <a:extLst>
              <a:ext uri="{FF2B5EF4-FFF2-40B4-BE49-F238E27FC236}">
                <a16:creationId xmlns:a16="http://schemas.microsoft.com/office/drawing/2014/main"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a16="http://schemas.microsoft.com/office/drawing/2014/main"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a16="http://schemas.microsoft.com/office/drawing/2014/main"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a16="http://schemas.microsoft.com/office/drawing/2014/main"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7" name="Picture 6"/>
          <p:cNvPicPr>
            <a:picLocks noChangeAspect="1"/>
          </p:cNvPicPr>
          <p:nvPr/>
        </p:nvPicPr>
        <p:blipFill>
          <a:blip r:embed="rId3"/>
          <a:stretch>
            <a:fillRect/>
          </a:stretch>
        </p:blipFill>
        <p:spPr>
          <a:xfrm>
            <a:off x="9393680" y="2708021"/>
            <a:ext cx="2553227" cy="2254445"/>
          </a:xfrm>
          <a:prstGeom prst="rect">
            <a:avLst/>
          </a:prstGeom>
        </p:spPr>
      </p:pic>
      <p:pic>
        <p:nvPicPr>
          <p:cNvPr id="8" name="Picture 7"/>
          <p:cNvPicPr>
            <a:picLocks noChangeAspect="1"/>
          </p:cNvPicPr>
          <p:nvPr/>
        </p:nvPicPr>
        <p:blipFill>
          <a:blip r:embed="rId4"/>
          <a:stretch>
            <a:fillRect/>
          </a:stretch>
        </p:blipFill>
        <p:spPr>
          <a:xfrm>
            <a:off x="6690748" y="4272967"/>
            <a:ext cx="2553227" cy="2254445"/>
          </a:xfrm>
          <a:prstGeom prst="rect">
            <a:avLst/>
          </a:prstGeom>
        </p:spPr>
      </p:pic>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909780" y="1377027"/>
            <a:ext cx="2756890" cy="24342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a16="http://schemas.microsoft.com/office/drawing/2014/main"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sp>
        <p:nvSpPr>
          <p:cNvPr id="4" name="Slide Number Placeholder 3">
            <a:extLst>
              <a:ext uri="{FF2B5EF4-FFF2-40B4-BE49-F238E27FC236}">
                <a16:creationId xmlns:a16="http://schemas.microsoft.com/office/drawing/2014/main"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pic>
        <p:nvPicPr>
          <p:cNvPr id="10" name="Picture 9"/>
          <p:cNvPicPr>
            <a:picLocks noChangeAspect="1"/>
          </p:cNvPicPr>
          <p:nvPr/>
        </p:nvPicPr>
        <p:blipFill>
          <a:blip r:embed="rId3"/>
          <a:stretch>
            <a:fillRect/>
          </a:stretch>
        </p:blipFill>
        <p:spPr>
          <a:xfrm>
            <a:off x="7909780" y="4295962"/>
            <a:ext cx="2756890" cy="2434275"/>
          </a:xfrm>
          <a:prstGeom prst="rect">
            <a:avLst/>
          </a:prstGeom>
        </p:spPr>
      </p:pic>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45295" y="4114675"/>
            <a:ext cx="1791796" cy="1582118"/>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a:latin typeface="Courier New" panose="02070309020205020404" pitchFamily="49" charset="0"/>
                <a:cs typeface="Courier New" panose="02070309020205020404" pitchFamily="49" charset="0"/>
              </a:rPr>
              <a:t>PlotInterpSurfMesh</a:t>
            </a:r>
            <a:r>
              <a:rPr lang="en-US" sz="1200" b="1">
                <a:latin typeface="Courier New" panose="02070309020205020404" pitchFamily="49" charset="0"/>
                <a:cs typeface="Courier New" panose="02070309020205020404" pitchFamily="49" charset="0"/>
              </a:rPr>
              <a:t>(mask3,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F8B8064-7785-CE90-9736-207933B5352A}"/>
              </a:ext>
            </a:extLst>
          </p:cNvPr>
          <p:cNvSpPr txBox="1"/>
          <p:nvPr/>
        </p:nvSpPr>
        <p:spPr>
          <a:xfrm>
            <a:off x="725433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a16="http://schemas.microsoft.com/office/drawing/2014/main" id="{137A0A67-3323-A51D-5C4E-3F0A23FEB318}"/>
              </a:ext>
            </a:extLst>
          </p:cNvPr>
          <p:cNvSpPr txBox="1"/>
          <p:nvPr/>
        </p:nvSpPr>
        <p:spPr>
          <a:xfrm>
            <a:off x="10709243"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a16="http://schemas.microsoft.com/office/drawing/2014/main" id="{E0BCE3C2-3C85-571F-26AA-23EA4557D691}"/>
              </a:ext>
            </a:extLst>
          </p:cNvPr>
          <p:cNvSpPr txBox="1"/>
          <p:nvPr/>
        </p:nvSpPr>
        <p:spPr>
          <a:xfrm>
            <a:off x="9164530" y="4859051"/>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a16="http://schemas.microsoft.com/office/drawing/2014/main"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sp>
        <p:nvSpPr>
          <p:cNvPr id="21" name="Slide Number Placeholder 20">
            <a:extLst>
              <a:ext uri="{FF2B5EF4-FFF2-40B4-BE49-F238E27FC236}">
                <a16:creationId xmlns:a16="http://schemas.microsoft.com/office/drawing/2014/main"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pic>
        <p:nvPicPr>
          <p:cNvPr id="4" name="Picture 3"/>
          <p:cNvPicPr>
            <a:picLocks noChangeAspect="1"/>
          </p:cNvPicPr>
          <p:nvPr/>
        </p:nvPicPr>
        <p:blipFill>
          <a:blip r:embed="rId3"/>
          <a:stretch>
            <a:fillRect/>
          </a:stretch>
        </p:blipFill>
        <p:spPr>
          <a:xfrm>
            <a:off x="10400204" y="4114675"/>
            <a:ext cx="1791796" cy="1582118"/>
          </a:xfrm>
          <a:prstGeom prst="rect">
            <a:avLst/>
          </a:prstGeom>
        </p:spPr>
      </p:pic>
      <p:pic>
        <p:nvPicPr>
          <p:cNvPr id="5" name="Picture 4"/>
          <p:cNvPicPr>
            <a:picLocks noChangeAspect="1"/>
          </p:cNvPicPr>
          <p:nvPr/>
        </p:nvPicPr>
        <p:blipFill>
          <a:blip r:embed="rId4"/>
          <a:stretch>
            <a:fillRect/>
          </a:stretch>
        </p:blipFill>
        <p:spPr>
          <a:xfrm>
            <a:off x="8672750" y="5166828"/>
            <a:ext cx="1791796" cy="1582118"/>
          </a:xfrm>
          <a:prstGeom prst="rect">
            <a:avLst/>
          </a:prstGeom>
        </p:spPr>
      </p:pic>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dirty="0"/>
              <a:t>NeuroDOT Support: </a:t>
            </a:r>
            <a:r>
              <a:rPr lang="en-US" sz="2000" dirty="0">
                <a:hlinkClick r:id="rId2"/>
              </a:rPr>
              <a:t>neurodot-support@wustl.edu</a:t>
            </a:r>
            <a:endParaRPr lang="en-US" dirty="0"/>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144327"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 </a:t>
            </a:r>
          </a:p>
          <a:p>
            <a:r>
              <a:rPr lang="en-US" dirty="0"/>
              <a:t>This is an alternate version of the Visualization Overview tutorial where we use the CCW2 data sample which is located in the Data/ folder of the </a:t>
            </a:r>
            <a:r>
              <a:rPr lang="en-US" dirty="0" err="1"/>
              <a:t>NeuroDOT</a:t>
            </a:r>
            <a:r>
              <a:rPr lang="en-US" dirty="0"/>
              <a:t> toolbox</a:t>
            </a:r>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a:solidFill>
                  <a:srgbClr val="00B0F0"/>
                </a:solidFill>
              </a:rPr>
              <a:t>NeuroDOT_Tutorial_Generating_a_Light_Model.pptx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a16="http://schemas.microsoft.com/office/drawing/2014/main"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NeuroDOT_Data_Sample_CCW2.mat</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a:t>
            </a:r>
            <a:r>
              <a:rPr lang="en-US" sz="1050" b="1">
                <a:latin typeface="Courier New" panose="02070309020205020404" pitchFamily="49" charset="0"/>
                <a:cs typeface="Courier New" panose="02070309020205020404" pitchFamily="49" charset="0"/>
              </a:rPr>
              <a:t>='CCW2'; </a:t>
            </a:r>
            <a:endParaRPr lang="en-US" sz="1050" b="1" dirty="0">
              <a:latin typeface="Courier New" panose="02070309020205020404" pitchFamily="49" charset="0"/>
              <a:cs typeface="Courier New" panose="02070309020205020404" pitchFamily="49" charset="0"/>
            </a:endParaRP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a16="http://schemas.microsoft.com/office/drawing/2014/main"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97773</TotalTime>
  <Words>6067</Words>
  <Application>Microsoft Office PowerPoint</Application>
  <PresentationFormat>Widescreen</PresentationFormat>
  <Paragraphs>770</Paragraphs>
  <Slides>40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Cambria Math</vt:lpstr>
      <vt:lpstr>Courier New</vt:lpstr>
      <vt:lpstr>Slack-Lato</vt:lpstr>
      <vt:lpstr>Trebuchet MS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NeuroDOT_Data_Sample_CCW2.mat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2167</cp:revision>
  <dcterms:created xsi:type="dcterms:W3CDTF">2016-10-13T23:27:35Z</dcterms:created>
  <dcterms:modified xsi:type="dcterms:W3CDTF">2024-03-06T15:43:42Z</dcterms:modified>
</cp:coreProperties>
</file>